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7" r:id="rId2"/>
    <p:sldId id="258" r:id="rId3"/>
    <p:sldId id="259" r:id="rId4"/>
    <p:sldId id="268" r:id="rId5"/>
    <p:sldId id="261" r:id="rId6"/>
    <p:sldId id="274" r:id="rId7"/>
    <p:sldId id="269" r:id="rId8"/>
    <p:sldId id="263" r:id="rId9"/>
    <p:sldId id="264" r:id="rId10"/>
    <p:sldId id="265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6165" autoAdjust="0"/>
  </p:normalViewPr>
  <p:slideViewPr>
    <p:cSldViewPr>
      <p:cViewPr>
        <p:scale>
          <a:sx n="71" d="100"/>
          <a:sy n="71" d="100"/>
        </p:scale>
        <p:origin x="-135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14F11-CC94-4212-8659-C7133D3DAE69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2EDD-AC56-4CD3-88DD-147261EA292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72EDD-AC56-4CD3-88DD-147261EA292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72EDD-AC56-4CD3-88DD-147261EA292F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A11A26-F3C7-4946-AF3C-1F0E2CE91CF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8BBE3B-C4E9-4BF3-B1D9-17EC642748F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Εργαστήριο Μελέτης Γλώσσας &amp; Λογοτεχνίας στην Εκπαίδευση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/>
            <a:r>
              <a:rPr lang="el-GR" sz="3800" dirty="0" smtClean="0"/>
              <a:t>Ξεκινώντας από την αντίληψη ότι οι έννοιες «εκπαίδευση», «γλώσσα», «λογοτεχνία» ανήκουν στη γνωστική περιοχή του «πολιτισμού», το </a:t>
            </a:r>
            <a:r>
              <a:rPr lang="el-GR" sz="3800" i="1" dirty="0" smtClean="0"/>
              <a:t>Εργαστήριο</a:t>
            </a:r>
            <a:r>
              <a:rPr lang="el-GR" sz="3800" dirty="0" smtClean="0"/>
              <a:t> έχει ως σκοπό τη μελέτη και το σχεδιασμό καινοτόμων πολιτιστικών δράσεων που έχουν ως αποδέκτη το παιδί και αναπτύσσονται εντός και εκτός του σχολείου.</a:t>
            </a:r>
          </a:p>
          <a:p>
            <a:pPr lvl="0" algn="just"/>
            <a:r>
              <a:rPr lang="el-GR" sz="3800" dirty="0" smtClean="0"/>
              <a:t>Ειδικότερα, αντικείμενο ερευνών του είναι η διδασκαλία των γλωσσικών και ανθρωπιστικών μαθημάτων, η μελέτη των πολιτιστικών προϊόντων που απευθύνονται στο παιδί, ο σχεδιασμός καινοτόμων δράσεων εντός του σχολείου για την καλλιέργεια της </a:t>
            </a:r>
            <a:r>
              <a:rPr lang="el-GR" sz="3800" dirty="0" err="1" smtClean="0"/>
              <a:t>φιλαναγνωσίας</a:t>
            </a:r>
            <a:r>
              <a:rPr lang="el-GR" sz="3800" dirty="0" smtClean="0"/>
              <a:t>, η εκπαίδευση των αυριανών εκπαιδευτικών, η κάλυψη σε προπτυχιακό και μεταπτυχιακό επίπεδο ερευνητικών αναγκών του Τμήματος και του Πανεπιστημίου, η διεξαγωγή έρευνας, η διοργάνωση επιστημονικών διαλέξεων, η προκήρυξη λογοτεχνικών διαγωνισμών, η οργάνωση εξειδικευμένης βιβλιοθήκης, η έκδοση εντύπων σε θέματα σχετικά με το αντικείμενο του Εργαστηρίου.</a:t>
            </a:r>
          </a:p>
          <a:p>
            <a:endParaRPr lang="el-GR" dirty="0" smtClean="0"/>
          </a:p>
          <a:p>
            <a:r>
              <a:rPr lang="el-GR" smtClean="0"/>
              <a:t>Πανεπιστημιούπολη </a:t>
            </a:r>
            <a:r>
              <a:rPr lang="el-GR" dirty="0" smtClean="0"/>
              <a:t>Γάλλου/</a:t>
            </a:r>
            <a:r>
              <a:rPr lang="el-GR" dirty="0" err="1" smtClean="0"/>
              <a:t>Τηλ</a:t>
            </a:r>
            <a:r>
              <a:rPr lang="el-GR" dirty="0" smtClean="0"/>
              <a:t>. Επικοινωνίας: 2831077589</a:t>
            </a:r>
          </a:p>
          <a:p>
            <a:r>
              <a:rPr lang="el-GR" dirty="0" smtClean="0"/>
              <a:t>Συντονισμός :Α. Ζερβού, Καθηγήτρια Παιδικής Λογοτεχνίας και Κλασικής Φιλολογίας</a:t>
            </a: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i="1" dirty="0" smtClean="0"/>
              <a:t>Γ. Γνωριμία  με την Τοπική Παράδοση και Ιστορία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Γ3. Δημιουργία Διαδικτυακής Βάσης Δεδομένων με Λογοτεχνικά έργα , γνωστά και άγνωστα, που αναφέρονται στην ιστορία της Κρήτης και ειδικά στο Αρκάδι. Το Πρόγραμμα συντονίζει η καθηγήτρια Ε. </a:t>
            </a:r>
            <a:r>
              <a:rPr lang="el-GR" dirty="0" err="1" smtClean="0"/>
              <a:t>Νικολουδάκη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28662" y="2214554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38381" y="3519479"/>
            <a:ext cx="24669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i="1" dirty="0" smtClean="0"/>
              <a:t>Δ. Η Παιδική και Νεανική Λογοτεχνία στο Σχολείο και τον Κόσμο</a:t>
            </a:r>
          </a:p>
          <a:p>
            <a:endParaRPr lang="el-GR" i="1" dirty="0" smtClean="0"/>
          </a:p>
          <a:p>
            <a:pPr algn="just"/>
            <a:r>
              <a:rPr lang="el-GR" sz="3000" dirty="0" smtClean="0"/>
              <a:t>Δ1. Θεωρητική υποστήριξη και ανάδειξη του έργου των Ελλήνων  συγγραφέων και εικονογράφων(Α. </a:t>
            </a:r>
            <a:r>
              <a:rPr lang="el-GR" sz="3000" dirty="0" err="1" smtClean="0"/>
              <a:t>Ζέη</a:t>
            </a:r>
            <a:r>
              <a:rPr lang="el-GR" sz="3000" dirty="0" smtClean="0"/>
              <a:t>, Ε. </a:t>
            </a:r>
            <a:r>
              <a:rPr lang="el-GR" sz="3000" dirty="0" err="1" smtClean="0"/>
              <a:t>Τριβιζάς</a:t>
            </a:r>
            <a:r>
              <a:rPr lang="el-GR" sz="3000" dirty="0" smtClean="0"/>
              <a:t>, Σ. </a:t>
            </a:r>
            <a:r>
              <a:rPr lang="el-GR" sz="3000" dirty="0" err="1" smtClean="0"/>
              <a:t>Ζαραμπούκα</a:t>
            </a:r>
            <a:r>
              <a:rPr lang="el-GR" sz="3000" dirty="0" smtClean="0"/>
              <a:t>) , μεταξύ άλλων και με αφορμή την εκάστοτε υποψηφιότητα για βράβευση (διεθνή βραβεία Α</a:t>
            </a:r>
            <a:r>
              <a:rPr lang="en-US" sz="3000" dirty="0" err="1" smtClean="0"/>
              <a:t>ndersen</a:t>
            </a:r>
            <a:r>
              <a:rPr lang="el-GR" sz="3000" dirty="0" smtClean="0"/>
              <a:t>, </a:t>
            </a:r>
            <a:r>
              <a:rPr lang="en-US" sz="3000" dirty="0" smtClean="0"/>
              <a:t>S</a:t>
            </a:r>
            <a:r>
              <a:rPr lang="el-GR" sz="3000" dirty="0" smtClean="0"/>
              <a:t>. </a:t>
            </a:r>
            <a:r>
              <a:rPr lang="en-US" sz="3000" dirty="0" err="1" smtClean="0"/>
              <a:t>Lagerloef</a:t>
            </a:r>
            <a:r>
              <a:rPr lang="en-US" sz="3000" dirty="0" smtClean="0"/>
              <a:t> </a:t>
            </a:r>
            <a:r>
              <a:rPr lang="el-GR" sz="3000" dirty="0" err="1" smtClean="0"/>
              <a:t>κ.λπ</a:t>
            </a:r>
            <a:r>
              <a:rPr lang="el-GR" sz="3000" dirty="0" smtClean="0"/>
              <a:t>)</a:t>
            </a:r>
          </a:p>
          <a:p>
            <a:pPr algn="just"/>
            <a:endParaRPr lang="el-GR" sz="3000" dirty="0" smtClean="0"/>
          </a:p>
          <a:p>
            <a:pPr algn="just"/>
            <a:r>
              <a:rPr lang="el-GR" sz="3000" dirty="0" smtClean="0"/>
              <a:t>Δ2. Σεμινάρια σε φιλολόγους Μ.Ε.</a:t>
            </a:r>
          </a:p>
          <a:p>
            <a:pPr algn="just"/>
            <a:endParaRPr lang="el-GR" dirty="0" smtClean="0"/>
          </a:p>
          <a:p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5500" i="1" dirty="0" smtClean="0"/>
              <a:t>Ε. Λογοτεχνική Συγγραφή και Δημιουργική γραφή</a:t>
            </a:r>
          </a:p>
          <a:p>
            <a:endParaRPr lang="el-GR" dirty="0" smtClean="0"/>
          </a:p>
          <a:p>
            <a:pPr algn="just"/>
            <a:r>
              <a:rPr lang="el-GR" sz="3800" dirty="0" smtClean="0"/>
              <a:t>Ε1. Λογοτεχνικές Αφηγήσεις- βιβλία γνώσεων με θέμα τον Παιδικό Αυτισμό .  Το βιβλίο  «Έλα τώρα , τελείωνε!» δημιουργήθηκε με τη συνεργασία της ψυχολόγου στο Ίδρυμα για τον παιδικό Αυτισμό </a:t>
            </a:r>
            <a:r>
              <a:rPr lang="en-US" sz="3800" dirty="0" smtClean="0"/>
              <a:t>Tailor Ed Foundation</a:t>
            </a:r>
            <a:r>
              <a:rPr lang="el-GR" sz="3800" dirty="0" smtClean="0"/>
              <a:t>, </a:t>
            </a:r>
            <a:r>
              <a:rPr lang="en-US" sz="3800" dirty="0" smtClean="0"/>
              <a:t>A</a:t>
            </a:r>
            <a:r>
              <a:rPr lang="el-GR" sz="3800" dirty="0" smtClean="0"/>
              <a:t>. </a:t>
            </a:r>
            <a:r>
              <a:rPr lang="el-GR" sz="3800" dirty="0" err="1" smtClean="0"/>
              <a:t>Χιωτάκη</a:t>
            </a:r>
            <a:r>
              <a:rPr lang="el-GR" sz="3800" dirty="0" smtClean="0"/>
              <a:t> και του εικονογράφου Γ. </a:t>
            </a:r>
            <a:r>
              <a:rPr lang="el-GR" sz="3800" dirty="0" err="1" smtClean="0"/>
              <a:t>Γούση</a:t>
            </a:r>
            <a:r>
              <a:rPr lang="el-GR" sz="3800" dirty="0" smtClean="0"/>
              <a:t>. (</a:t>
            </a:r>
            <a:r>
              <a:rPr lang="el-GR" sz="3800" dirty="0" err="1" smtClean="0"/>
              <a:t>εκδ</a:t>
            </a:r>
            <a:r>
              <a:rPr lang="el-GR" sz="3800" dirty="0" smtClean="0"/>
              <a:t>. Κέδρος)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071810"/>
            <a:ext cx="126547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C:\Users\Eleftheria\Downloads\cov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198178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Ε. Λογοτεχνική Συγγραφή και Δημιουργική γραφή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800" dirty="0" smtClean="0"/>
              <a:t>Ε2. Η παρουσία του παιδιού στη Λογοτεχνία των ενηλίκων'</a:t>
            </a:r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857628"/>
            <a:ext cx="1492344" cy="217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1357322" cy="216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857628"/>
            <a:ext cx="16430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Ακαδημαϊκά Συγγράμματα</a:t>
            </a:r>
          </a:p>
          <a:p>
            <a:endParaRPr lang="el-GR" dirty="0"/>
          </a:p>
        </p:txBody>
      </p:sp>
      <p:pic>
        <p:nvPicPr>
          <p:cNvPr id="7" name="6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142876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714488"/>
            <a:ext cx="10001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143116"/>
            <a:ext cx="13620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357694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214818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357694"/>
            <a:ext cx="1357322" cy="19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4286256"/>
            <a:ext cx="1285884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Εργαστήριο Μελέτης Γλώσσας &amp; Λογοτεχνίας στην Εκπαίδευση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071810"/>
            <a:ext cx="4979422" cy="27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571214">
            <a:off x="1540536" y="1650227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86190"/>
            <a:ext cx="1714512" cy="26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922342" cy="4619644"/>
          </a:xfrm>
        </p:spPr>
        <p:txBody>
          <a:bodyPr>
            <a:normAutofit fontScale="77500" lnSpcReduction="20000"/>
          </a:bodyPr>
          <a:lstStyle/>
          <a:p>
            <a:r>
              <a:rPr lang="el-GR" i="1" dirty="0" smtClean="0"/>
              <a:t>Α. Ο  Όμηρος και οι Κλασικοί στο Σχολείο</a:t>
            </a:r>
          </a:p>
          <a:p>
            <a:endParaRPr lang="el-GR" dirty="0" smtClean="0"/>
          </a:p>
          <a:p>
            <a:pPr algn="just"/>
            <a:r>
              <a:rPr lang="el-GR" dirty="0" smtClean="0"/>
              <a:t>Α1. Συμβολή στην Επιμόρφωση των φιλολόγων-καθηγητών Μ.Ε. Νομού Ρεθύμνης σε συνεργασία με τη Διεύθυνση Μ.Ε. με  διαλέξεις και ομάδα εργασίας. Πραγματοποιήθηκε  εισήγηση και εργαστήριο με θέμα, «Ο Όμηρος στο Σχολείο: </a:t>
            </a:r>
            <a:r>
              <a:rPr lang="el-GR" dirty="0" err="1" smtClean="0"/>
              <a:t>Συνανάγνωση</a:t>
            </a:r>
            <a:r>
              <a:rPr lang="el-GR" dirty="0" smtClean="0"/>
              <a:t> και Πνευματική Ενηλικίωση»( 28 Νοεμβρίου 2016). Έχει προγραμματιστεί επόμενη δράση με θέμα «Ομηρικός μύθος ο </a:t>
            </a:r>
            <a:r>
              <a:rPr lang="el-GR" dirty="0" err="1" smtClean="0"/>
              <a:t>ευπώλητος</a:t>
            </a:r>
            <a:r>
              <a:rPr lang="el-GR" dirty="0" smtClean="0"/>
              <a:t>- Εκδοχές και Αναγνώσεις τον 21</a:t>
            </a:r>
            <a:r>
              <a:rPr lang="el-GR" baseline="30000" dirty="0" smtClean="0"/>
              <a:t>ο</a:t>
            </a:r>
            <a:r>
              <a:rPr lang="el-GR" dirty="0" smtClean="0"/>
              <a:t>  αιώνα».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571744"/>
            <a:ext cx="20510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i="1" dirty="0" smtClean="0"/>
              <a:t>Α. Ο  Όμηρος και οι Κλασικοί στο Σχολείο</a:t>
            </a:r>
          </a:p>
          <a:p>
            <a:pPr>
              <a:buNone/>
            </a:pPr>
            <a:endParaRPr lang="el-GR" i="1" dirty="0" smtClean="0"/>
          </a:p>
          <a:p>
            <a:pPr algn="just"/>
            <a:r>
              <a:rPr lang="el-GR" dirty="0" smtClean="0"/>
              <a:t>Α2.Συνεργασία με του Διεθνές Κέντρο Ομηρικών Σπουδών(</a:t>
            </a:r>
            <a:r>
              <a:rPr lang="en-US" dirty="0" smtClean="0"/>
              <a:t>Centre for </a:t>
            </a:r>
            <a:r>
              <a:rPr lang="en-US" dirty="0" err="1" smtClean="0"/>
              <a:t>Odyssean</a:t>
            </a:r>
            <a:r>
              <a:rPr lang="en-US" dirty="0" smtClean="0"/>
              <a:t> Studies</a:t>
            </a:r>
            <a:r>
              <a:rPr lang="el-GR" dirty="0" smtClean="0"/>
              <a:t>). Διεθνές Συνέδριο με θέμα </a:t>
            </a:r>
            <a:r>
              <a:rPr lang="en-US" dirty="0" smtClean="0"/>
              <a:t>The Upper and the Under World in Homeric and Archaic Epic.</a:t>
            </a: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α) Συμμετοχή στο Λ΄ Ομηρικό Σεμινάριο. Εισήγηση με θέμα «Διακειμενικά ταξίδια του Οδυσσέα»(Αύγουστος 2016).</a:t>
            </a:r>
          </a:p>
          <a:p>
            <a:pPr algn="just"/>
            <a:endParaRPr lang="el-GR" dirty="0" smtClean="0"/>
          </a:p>
          <a:p>
            <a:pPr algn="just">
              <a:buNone/>
            </a:pPr>
            <a:r>
              <a:rPr lang="el-GR" dirty="0" smtClean="0"/>
              <a:t> β)Συμμετοχή στο προγραμματισμένο για τον Αύγουστο </a:t>
            </a:r>
            <a:r>
              <a:rPr lang="el-GR" dirty="0" err="1" smtClean="0"/>
              <a:t>ΛΑ΄Ομηρικό</a:t>
            </a:r>
            <a:r>
              <a:rPr lang="el-GR" dirty="0" smtClean="0"/>
              <a:t> Σεμινάριο  για  φιλολόγους Μ. Εκπαίδευσης.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 γ</a:t>
            </a:r>
            <a:r>
              <a:rPr lang="en-US" dirty="0" smtClean="0"/>
              <a:t>) </a:t>
            </a:r>
            <a:r>
              <a:rPr lang="el-GR" dirty="0" smtClean="0"/>
              <a:t>Συμμετοχή στο Διεθνές Ομηρικό Συνέδριο</a:t>
            </a:r>
            <a:r>
              <a:rPr lang="en-US" dirty="0" smtClean="0"/>
              <a:t> (13</a:t>
            </a:r>
            <a:r>
              <a:rPr lang="en-US" baseline="30000" dirty="0" smtClean="0"/>
              <a:t>th</a:t>
            </a:r>
            <a:r>
              <a:rPr lang="en-US" dirty="0" smtClean="0"/>
              <a:t> International Symposium on the Odyssey)</a:t>
            </a:r>
            <a:endParaRPr lang="el-GR" i="1" dirty="0" smtClean="0"/>
          </a:p>
          <a:p>
            <a:endParaRPr lang="el-GR" dirty="0"/>
          </a:p>
        </p:txBody>
      </p:sp>
      <p:pic>
        <p:nvPicPr>
          <p:cNvPr id="6" name="5 - Θέση περιεχομένου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64909" y="2536025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Δράσεις του Εργαστηρίου</a:t>
            </a:r>
            <a:br>
              <a:rPr lang="el-GR" sz="4000" dirty="0" smtClean="0"/>
            </a:br>
            <a:r>
              <a:rPr lang="el-GR" sz="4000" dirty="0" smtClean="0"/>
              <a:t>κατά το Ακαδημαϊκό έτος 2016-2017</a:t>
            </a:r>
            <a:r>
              <a:rPr lang="el-GR" sz="4400" dirty="0" smtClean="0"/>
              <a:t/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l-GR" i="1" dirty="0" smtClean="0"/>
              <a:t>Α. Ο  Όμηρος και οι Κλασικοί στο Σχολείο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Α3. Προπτυχιακό Σεμινάριο με θέμα «Μύθοι της Αρχαιότητας για νεαρούς σημερινούς Αναγνώστες.</a:t>
            </a:r>
          </a:p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5214942" y="3143248"/>
            <a:ext cx="3657600" cy="2333628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214941" y="3071810"/>
            <a:ext cx="36433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21599984" rev="0"/>
            </a:camera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Δράσεις του εργαστηρίου κατά το ακαδημαϊκό έτος 2016-17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i="1" dirty="0" smtClean="0"/>
              <a:t>Β. Εκδοχές της πρόσληψης του Καζαντζάκη τον 21</a:t>
            </a:r>
            <a:r>
              <a:rPr lang="el-GR" i="1" baseline="30000" dirty="0" smtClean="0"/>
              <a:t>ο</a:t>
            </a:r>
            <a:r>
              <a:rPr lang="el-GR" i="1" dirty="0" smtClean="0"/>
              <a:t>  αιώνα</a:t>
            </a:r>
          </a:p>
          <a:p>
            <a:r>
              <a:rPr lang="el-GR" dirty="0" smtClean="0"/>
              <a:t>Β1. Διεθνές Συνέδριο  με θέμα «Ο Καζαντζάκης στην Εκπαίδευση…. του 21</a:t>
            </a:r>
            <a:r>
              <a:rPr lang="el-GR" baseline="30000" dirty="0" smtClean="0"/>
              <a:t>ου</a:t>
            </a:r>
            <a:r>
              <a:rPr lang="el-GR" dirty="0" smtClean="0"/>
              <a:t> αιώνα…» (20-22 Οκτωβρίου 2017)</a:t>
            </a:r>
          </a:p>
          <a:p>
            <a:endParaRPr lang="el-GR" dirty="0"/>
          </a:p>
        </p:txBody>
      </p:sp>
      <p:pic>
        <p:nvPicPr>
          <p:cNvPr id="5" name="4 - Θέση περιεχομένου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500833" y="357159"/>
            <a:ext cx="18573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71810"/>
            <a:ext cx="28575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i="1" dirty="0" smtClean="0"/>
              <a:t>Β. Εκδοχές της πρόσληψης του Καζαντζάκη τον 21</a:t>
            </a:r>
            <a:r>
              <a:rPr lang="el-GR" i="1" baseline="30000" dirty="0" smtClean="0"/>
              <a:t>ο</a:t>
            </a:r>
            <a:r>
              <a:rPr lang="el-GR" i="1" dirty="0" smtClean="0"/>
              <a:t>  αιώνα</a:t>
            </a:r>
          </a:p>
          <a:p>
            <a:endParaRPr lang="el-GR" i="1" dirty="0" smtClean="0"/>
          </a:p>
          <a:p>
            <a:endParaRPr lang="el-GR" dirty="0" smtClean="0"/>
          </a:p>
          <a:p>
            <a:r>
              <a:rPr lang="el-GR" dirty="0" smtClean="0"/>
              <a:t>Β2 Ημερίδα με θέμα «Ο Καζαντζάκης και οι Αρχαίοι», 14 </a:t>
            </a:r>
            <a:r>
              <a:rPr lang="el-GR" dirty="0" err="1" smtClean="0"/>
              <a:t>Μαίου</a:t>
            </a:r>
            <a:r>
              <a:rPr lang="el-GR" dirty="0" smtClean="0"/>
              <a:t> 2017.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i="1" dirty="0" smtClean="0"/>
              <a:t>Γ. Γνωριμία  με την Τοπική Παράδοση και Ιστορία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Γ1. Συνδιοργανώνουμε μαζί με την ΙΛΕΡ και την Διεύθυνση Μέσης Εκπαίδευσης δυο ημερίδες  για τον Π. Πρεβελάκη. Κατά την πρώτη , στις 19 Δεκεμβρίου 2016 θα γίνουν δυο εισηγήσεις με θέμα «Ο Πρεβελάκης και οι Αρχαίοι- Πολιτική στάση και συγκυρίες»(Α. Ζερβού) και «Το Ηφαίστειο- Οι μεταπλάσεις της ιστορικής μαρτυρίας»(Ε. </a:t>
            </a:r>
            <a:r>
              <a:rPr lang="el-GR" dirty="0" err="1" smtClean="0"/>
              <a:t>Νικολουδάκη</a:t>
            </a:r>
            <a:r>
              <a:rPr lang="el-GR" dirty="0" smtClean="0"/>
              <a:t>).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Δράσεις του Εργαστηρίου</a:t>
            </a:r>
            <a:br>
              <a:rPr lang="el-GR" sz="3600" dirty="0" smtClean="0"/>
            </a:br>
            <a:r>
              <a:rPr lang="el-GR" sz="3600" dirty="0" smtClean="0"/>
              <a:t>κατά το Ακαδημαϊκό έτος 2016-2017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i="1" dirty="0" smtClean="0"/>
              <a:t>Γ. Γνωριμία  με την Τοπική Παράδοση και Ιστορία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Γ2. Συμμετοχή στον επετειακό εορτασμό για το Ολοκαύτωμα του Αρκαδίου με τις εισηγήσεις «Εναλλάσσοντας χωρόχρονο και εθνική ταυτότητα: Η μικρή ηρωίδα της Γαλάτειας </a:t>
            </a:r>
            <a:r>
              <a:rPr lang="el-GR" dirty="0" err="1" smtClean="0"/>
              <a:t>Καζαντζάκη,του</a:t>
            </a:r>
            <a:r>
              <a:rPr lang="el-GR" dirty="0" smtClean="0"/>
              <a:t> </a:t>
            </a:r>
            <a:r>
              <a:rPr lang="en-US" dirty="0" err="1" smtClean="0"/>
              <a:t>Hetzel</a:t>
            </a:r>
            <a:r>
              <a:rPr lang="el-GR" dirty="0" smtClean="0"/>
              <a:t>, και της </a:t>
            </a:r>
            <a:r>
              <a:rPr lang="en-US" dirty="0" err="1" smtClean="0"/>
              <a:t>Velintska</a:t>
            </a:r>
            <a:r>
              <a:rPr lang="el-GR" dirty="0" smtClean="0"/>
              <a:t>.» και «Πρεβελάκης, </a:t>
            </a:r>
            <a:r>
              <a:rPr lang="el-GR" dirty="0" err="1" smtClean="0"/>
              <a:t>Παντέρμη</a:t>
            </a:r>
            <a:r>
              <a:rPr lang="el-GR" dirty="0" smtClean="0"/>
              <a:t> Κρήτη-Μια </a:t>
            </a:r>
            <a:r>
              <a:rPr lang="el-GR" dirty="0" err="1" smtClean="0"/>
              <a:t>διαθεματική</a:t>
            </a:r>
            <a:r>
              <a:rPr lang="el-GR" dirty="0" smtClean="0"/>
              <a:t> έρευνα στο σχολείο».</a:t>
            </a:r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1731</TotalTime>
  <Words>594</Words>
  <Application>Microsoft Office PowerPoint</Application>
  <PresentationFormat>Προβολή στην οθόνη (4:3)</PresentationFormat>
  <Paragraphs>67</Paragraphs>
  <Slides>14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Ηλιοστάσιο</vt:lpstr>
      <vt:lpstr>Εργαστήριο Μελέτης Γλώσσας &amp; Λογοτεχνίας στην Εκπαίδευση</vt:lpstr>
      <vt:lpstr>Εργαστήριο Μελέτης Γλώσσας &amp; Λογοτεχνίας στην Εκπαίδευση</vt:lpstr>
      <vt:lpstr>Δράσεις του Εργαστηρίου κατά το Ακαδημαϊκό έτος 2016-2017</vt:lpstr>
      <vt:lpstr>Δράσεις του Εργαστηρίου κατά το Ακαδημαϊκό έτος 2016-2017</vt:lpstr>
      <vt:lpstr> Δράσεις του Εργαστηρίου κατά το Ακαδημαϊκό έτος 2016-2017 </vt:lpstr>
      <vt:lpstr>Δράσεις του εργαστηρίου κατά το ακαδημαϊκό έτος 2016-17</vt:lpstr>
      <vt:lpstr>Δράσεις του Εργαστηρίου κατά το Ακαδημαϊκό έτος 2016-2017 </vt:lpstr>
      <vt:lpstr>Δράσεις του Εργαστηρίου κατά το Ακαδημαϊκό έτος 2016-2017</vt:lpstr>
      <vt:lpstr>Δράσεις του Εργαστηρίου κατά το Ακαδημαϊκό έτος 2016-2017</vt:lpstr>
      <vt:lpstr>Δράσεις του Εργαστηρίου κατά το Ακαδημαϊκό έτος 2016-2017</vt:lpstr>
      <vt:lpstr>Δράσεις του Εργαστηρίου κατά το Ακαδημαϊκό έτος 2016-2017</vt:lpstr>
      <vt:lpstr>Δράσεις του Εργαστηρίου κατά το Ακαδημαϊκό έτος 2016-2017</vt:lpstr>
      <vt:lpstr>Δράσεις του Εργαστηρίου κατά το Ακαδημαϊκό έτος 2016-2017</vt:lpstr>
      <vt:lpstr>Δράσεις του Εργαστηρίου κατά το Ακαδημαϊκό έτος 2016-2017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Εργαστήριο Μελέτης Γλώσσας &amp; Λογοτεχνίας στην Εκπαίδευση</dc:title>
  <dc:creator>Eleftheria</dc:creator>
  <cp:lastModifiedBy>user</cp:lastModifiedBy>
  <cp:revision>26</cp:revision>
  <dcterms:created xsi:type="dcterms:W3CDTF">2017-04-29T13:12:57Z</dcterms:created>
  <dcterms:modified xsi:type="dcterms:W3CDTF">2017-05-08T05:54:52Z</dcterms:modified>
</cp:coreProperties>
</file>